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050A6B-644B-4AF5-80B8-606128FF6BB7}" type="datetimeFigureOut">
              <a:rPr lang="en-US" smtClean="0"/>
              <a:pPr/>
              <a:t>14-01-2024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CE0A81-6823-445F-89DC-F4428A8893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050A6B-644B-4AF5-80B8-606128FF6BB7}" type="datetimeFigureOut">
              <a:rPr lang="en-US" smtClean="0"/>
              <a:pPr/>
              <a:t>14-01-2024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CE0A81-6823-445F-89DC-F4428A8893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050A6B-644B-4AF5-80B8-606128FF6BB7}" type="datetimeFigureOut">
              <a:rPr lang="en-US" smtClean="0"/>
              <a:pPr/>
              <a:t>14-01-2024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CE0A81-6823-445F-89DC-F4428A8893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050A6B-644B-4AF5-80B8-606128FF6BB7}" type="datetimeFigureOut">
              <a:rPr lang="en-US" smtClean="0"/>
              <a:pPr/>
              <a:t>14-01-2024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CE0A81-6823-445F-89DC-F4428A8893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050A6B-644B-4AF5-80B8-606128FF6BB7}" type="datetimeFigureOut">
              <a:rPr lang="en-US" smtClean="0"/>
              <a:pPr/>
              <a:t>14-01-2024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CE0A81-6823-445F-89DC-F4428A8893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050A6B-644B-4AF5-80B8-606128FF6BB7}" type="datetimeFigureOut">
              <a:rPr lang="en-US" smtClean="0"/>
              <a:pPr/>
              <a:t>14-01-2024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CE0A81-6823-445F-89DC-F4428A8893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050A6B-644B-4AF5-80B8-606128FF6BB7}" type="datetimeFigureOut">
              <a:rPr lang="en-US" smtClean="0"/>
              <a:pPr/>
              <a:t>14-01-2024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CE0A81-6823-445F-89DC-F4428A8893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050A6B-644B-4AF5-80B8-606128FF6BB7}" type="datetimeFigureOut">
              <a:rPr lang="en-US" smtClean="0"/>
              <a:pPr/>
              <a:t>14-01-2024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CE0A81-6823-445F-89DC-F4428A8893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050A6B-644B-4AF5-80B8-606128FF6BB7}" type="datetimeFigureOut">
              <a:rPr lang="en-US" smtClean="0"/>
              <a:pPr/>
              <a:t>14-01-2024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CE0A81-6823-445F-89DC-F4428A8893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050A6B-644B-4AF5-80B8-606128FF6BB7}" type="datetimeFigureOut">
              <a:rPr lang="en-US" smtClean="0"/>
              <a:pPr/>
              <a:t>14-01-2024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CE0A81-6823-445F-89DC-F4428A8893C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2050A6B-644B-4AF5-80B8-606128FF6BB7}" type="datetimeFigureOut">
              <a:rPr lang="en-US" smtClean="0"/>
              <a:pPr/>
              <a:t>14-01-2024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5CE0A81-6823-445F-89DC-F4428A8893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A2050A6B-644B-4AF5-80B8-606128FF6BB7}" type="datetimeFigureOut">
              <a:rPr lang="en-US" smtClean="0"/>
              <a:pPr/>
              <a:t>14-01-2024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5CE0A81-6823-445F-89DC-F4428A8893C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96888" y="749300"/>
            <a:ext cx="8647112" cy="2071688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b="1" dirty="0" smtClean="0">
                <a:solidFill>
                  <a:srgbClr val="451817"/>
                </a:solidFill>
                <a:latin typeface="Times New Roman" pitchFamily="18" charset="0"/>
                <a:cs typeface="Times New Roman" pitchFamily="18" charset="0"/>
              </a:rPr>
              <a:t>CELL INJURY   - APOPTOSIS</a:t>
            </a:r>
            <a:endParaRPr lang="en-US" dirty="0">
              <a:solidFill>
                <a:schemeClr val="accent6">
                  <a:lumMod val="50000"/>
                </a:schemeClr>
              </a:solidFill>
              <a:latin typeface="Algerian" pitchFamily="82" charset="0"/>
            </a:endParaRPr>
          </a:p>
        </p:txBody>
      </p:sp>
      <p:sp>
        <p:nvSpPr>
          <p:cNvPr id="2051" name="Subtitle 2"/>
          <p:cNvSpPr>
            <a:spLocks noGrp="1"/>
          </p:cNvSpPr>
          <p:nvPr>
            <p:ph type="subTitle" idx="1"/>
          </p:nvPr>
        </p:nvSpPr>
        <p:spPr>
          <a:xfrm>
            <a:off x="5357813" y="5572125"/>
            <a:ext cx="3786187" cy="1285875"/>
          </a:xfrm>
        </p:spPr>
        <p:txBody>
          <a:bodyPr/>
          <a:lstStyle/>
          <a:p>
            <a:r>
              <a:rPr lang="en-US" sz="1400" b="1" smtClean="0">
                <a:solidFill>
                  <a:srgbClr val="451817"/>
                </a:solidFill>
                <a:latin typeface="Times New Roman" pitchFamily="18" charset="0"/>
                <a:cs typeface="Times New Roman" pitchFamily="18" charset="0"/>
              </a:rPr>
              <a:t>DR.GOPIKA.R.S</a:t>
            </a:r>
          </a:p>
          <a:p>
            <a:r>
              <a:rPr lang="en-US" sz="1400" b="1" smtClean="0">
                <a:solidFill>
                  <a:srgbClr val="451817"/>
                </a:solidFill>
                <a:latin typeface="Times New Roman" pitchFamily="18" charset="0"/>
                <a:cs typeface="Times New Roman" pitchFamily="18" charset="0"/>
              </a:rPr>
              <a:t>Prof&amp; Head</a:t>
            </a:r>
          </a:p>
          <a:p>
            <a:r>
              <a:rPr lang="en-US" sz="1400" b="1" smtClean="0">
                <a:solidFill>
                  <a:srgbClr val="451817"/>
                </a:solidFill>
                <a:latin typeface="Times New Roman" pitchFamily="18" charset="0"/>
                <a:cs typeface="Times New Roman" pitchFamily="18" charset="0"/>
              </a:rPr>
              <a:t>Dept.of Pathology &amp;Microbiology</a:t>
            </a:r>
          </a:p>
          <a:p>
            <a:r>
              <a:rPr lang="en-US" sz="1400" b="1" smtClean="0">
                <a:solidFill>
                  <a:srgbClr val="451817"/>
                </a:solidFill>
                <a:latin typeface="Times New Roman" pitchFamily="18" charset="0"/>
                <a:cs typeface="Times New Roman" pitchFamily="18" charset="0"/>
              </a:rPr>
              <a:t>SKHMC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The Death Receptor (Extrinsic) </a:t>
            </a:r>
            <a:r>
              <a:rPr lang="en-US" i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pathway</a:t>
            </a:r>
            <a:endParaRPr lang="en-US" smtClean="0"/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" pitchFamily="2" charset="2"/>
              <a:buNone/>
            </a:pPr>
            <a:r>
              <a:rPr lang="en-US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         Fas ligand/receptor interactions </a:t>
            </a:r>
          </a:p>
          <a:p>
            <a:pPr algn="ctr">
              <a:buFont typeface="Wingdings" pitchFamily="2" charset="2"/>
              <a:buNone/>
            </a:pPr>
            <a:r>
              <a:rPr lang="en-US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              </a:t>
            </a:r>
          </a:p>
          <a:p>
            <a:pPr algn="ctr">
              <a:buFont typeface="Wingdings" pitchFamily="2" charset="2"/>
              <a:buNone/>
            </a:pPr>
            <a:r>
              <a:rPr lang="en-US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           bind to adapter proteins</a:t>
            </a:r>
          </a:p>
          <a:p>
            <a:pPr algn="ctr">
              <a:buFont typeface="Wingdings" pitchFamily="2" charset="2"/>
              <a:buNone/>
            </a:pPr>
            <a:r>
              <a:rPr lang="en-US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>
              <a:buFont typeface="Wingdings" pitchFamily="2" charset="2"/>
              <a:buNone/>
            </a:pPr>
            <a:r>
              <a:rPr lang="en-US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         which in turn bind caspase-8.</a:t>
            </a:r>
          </a:p>
          <a:p>
            <a:pPr algn="ctr">
              <a:buFont typeface="Wingdings" pitchFamily="2" charset="2"/>
              <a:buNone/>
            </a:pPr>
            <a:r>
              <a:rPr lang="en-US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                          </a:t>
            </a:r>
            <a:r>
              <a:rPr lang="en-US" sz="240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activation</a:t>
            </a:r>
          </a:p>
          <a:p>
            <a:pPr algn="ctr">
              <a:buFont typeface="Wingdings" pitchFamily="2" charset="2"/>
              <a:buNone/>
            </a:pPr>
            <a:r>
              <a:rPr lang="en-US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          initiating the caspase cascade.</a:t>
            </a:r>
            <a:endParaRPr lang="en-US" smtClean="0"/>
          </a:p>
        </p:txBody>
      </p:sp>
      <p:sp>
        <p:nvSpPr>
          <p:cNvPr id="11268" name="Down Arrow 4"/>
          <p:cNvSpPr>
            <a:spLocks noChangeArrowheads="1"/>
          </p:cNvSpPr>
          <p:nvPr/>
        </p:nvSpPr>
        <p:spPr bwMode="auto">
          <a:xfrm>
            <a:off x="4954588" y="2471738"/>
            <a:ext cx="152400" cy="6096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9" name="Down Arrow 5"/>
          <p:cNvSpPr>
            <a:spLocks noChangeArrowheads="1"/>
          </p:cNvSpPr>
          <p:nvPr/>
        </p:nvSpPr>
        <p:spPr bwMode="auto">
          <a:xfrm>
            <a:off x="4957763" y="3787775"/>
            <a:ext cx="152400" cy="4572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70" name="Down Arrow 6"/>
          <p:cNvSpPr>
            <a:spLocks noChangeArrowheads="1"/>
          </p:cNvSpPr>
          <p:nvPr/>
        </p:nvSpPr>
        <p:spPr bwMode="auto">
          <a:xfrm>
            <a:off x="4965700" y="5076825"/>
            <a:ext cx="76200" cy="533400"/>
          </a:xfrm>
          <a:prstGeom prst="downArrow">
            <a:avLst>
              <a:gd name="adj1" fmla="val 50000"/>
              <a:gd name="adj2" fmla="val 50005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762000"/>
          </a:xfrm>
        </p:spPr>
        <p:txBody>
          <a:bodyPr/>
          <a:lstStyle/>
          <a:p>
            <a:r>
              <a:rPr lang="en-US" smtClean="0"/>
              <a:t>Mechanisms of apoptosis.</a:t>
            </a:r>
          </a:p>
        </p:txBody>
      </p:sp>
      <p:pic>
        <p:nvPicPr>
          <p:cNvPr id="12291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0" y="762000"/>
            <a:ext cx="9144000" cy="6096000"/>
          </a:xfrm>
          <a:ln>
            <a:solidFill>
              <a:schemeClr val="accent1"/>
            </a:solidFill>
          </a:ln>
        </p:spPr>
      </p:pic>
      <p:cxnSp>
        <p:nvCxnSpPr>
          <p:cNvPr id="12292" name="Straight Arrow Connector 5"/>
          <p:cNvCxnSpPr>
            <a:cxnSpLocks noChangeShapeType="1"/>
          </p:cNvCxnSpPr>
          <p:nvPr/>
        </p:nvCxnSpPr>
        <p:spPr bwMode="auto">
          <a:xfrm>
            <a:off x="838200" y="4343400"/>
            <a:ext cx="457200" cy="1524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  <p:cxnSp>
        <p:nvCxnSpPr>
          <p:cNvPr id="12293" name="Straight Arrow Connector 8"/>
          <p:cNvCxnSpPr>
            <a:cxnSpLocks noChangeShapeType="1"/>
          </p:cNvCxnSpPr>
          <p:nvPr/>
        </p:nvCxnSpPr>
        <p:spPr bwMode="auto">
          <a:xfrm rot="16200000" flipV="1">
            <a:off x="2019300" y="4076700"/>
            <a:ext cx="304800" cy="76200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</p:spPr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641C21"/>
                </a:solidFill>
                <a:latin typeface="Times New Roman" pitchFamily="18" charset="0"/>
                <a:cs typeface="Times New Roman" pitchFamily="18" charset="0"/>
              </a:rPr>
              <a:t>Morphology of Apoptosis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641C21"/>
                </a:solidFill>
                <a:latin typeface="Times New Roman" pitchFamily="18" charset="0"/>
                <a:cs typeface="Times New Roman" pitchFamily="18" charset="0"/>
              </a:rPr>
              <a:t>On histology apoptosis involves single cells or small clusters of cells. </a:t>
            </a:r>
          </a:p>
          <a:p>
            <a:r>
              <a:rPr lang="en-US" smtClean="0">
                <a:solidFill>
                  <a:srgbClr val="641C21"/>
                </a:solidFill>
                <a:latin typeface="Times New Roman" pitchFamily="18" charset="0"/>
                <a:cs typeface="Times New Roman" pitchFamily="18" charset="0"/>
              </a:rPr>
              <a:t>The apoptotic cell appears as a round or oval mass of intensely eosinophilic cytoplasm with dense nucleus. </a:t>
            </a:r>
          </a:p>
          <a:p>
            <a:r>
              <a:rPr lang="en-US" smtClean="0">
                <a:solidFill>
                  <a:srgbClr val="641C21"/>
                </a:solidFill>
                <a:latin typeface="Times New Roman" pitchFamily="18" charset="0"/>
                <a:cs typeface="Times New Roman" pitchFamily="18" charset="0"/>
              </a:rPr>
              <a:t>There is no inflammation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Morphology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0" y="1371600"/>
            <a:ext cx="9144000" cy="54864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endParaRPr lang="en-US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Nuclei – pyknosis followed by  karyorrhexis </a:t>
            </a:r>
          </a:p>
          <a:p>
            <a:pPr>
              <a:buFont typeface="Wingdings" pitchFamily="2" charset="2"/>
              <a:buNone/>
            </a:pPr>
            <a:r>
              <a:rPr lang="en-US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fragmentation of DNA into nucleosome.</a:t>
            </a:r>
          </a:p>
          <a:p>
            <a:pPr>
              <a:buFont typeface="Wingdings" pitchFamily="2" charset="2"/>
              <a:buNone/>
            </a:pPr>
            <a:endParaRPr lang="en-US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The cells rapidly shrink, form cytoplasmic buds, and fragment into </a:t>
            </a:r>
            <a:r>
              <a:rPr lang="en-US" b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apoptotic bodies</a:t>
            </a:r>
            <a:r>
              <a:rPr lang="en-US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composed of membrane-bound vesicles of cytosol and organelles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APOPTOSIS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0" y="1600200"/>
            <a:ext cx="9144000" cy="4953000"/>
          </a:xfrm>
        </p:spPr>
        <p:txBody>
          <a:bodyPr/>
          <a:lstStyle/>
          <a:p>
            <a:r>
              <a:rPr lang="en-US" b="1" i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b="1" smtClean="0">
                <a:solidFill>
                  <a:srgbClr val="641C21"/>
                </a:solidFill>
                <a:latin typeface="Times New Roman" pitchFamily="18" charset="0"/>
                <a:cs typeface="Times New Roman" pitchFamily="18" charset="0"/>
              </a:rPr>
              <a:t>programmed cell death</a:t>
            </a:r>
          </a:p>
          <a:p>
            <a:r>
              <a:rPr lang="en-US" i="1" smtClean="0">
                <a:solidFill>
                  <a:srgbClr val="641C21"/>
                </a:solidFill>
                <a:latin typeface="Times New Roman" pitchFamily="18" charset="0"/>
                <a:cs typeface="Times New Roman" pitchFamily="18" charset="0"/>
              </a:rPr>
              <a:t>apoptosis   -</a:t>
            </a:r>
            <a:r>
              <a:rPr lang="en-US" smtClean="0">
                <a:solidFill>
                  <a:srgbClr val="641C21"/>
                </a:solidFill>
                <a:latin typeface="Times New Roman" pitchFamily="18" charset="0"/>
                <a:cs typeface="Times New Roman" pitchFamily="18" charset="0"/>
              </a:rPr>
              <a:t> "falling off"</a:t>
            </a:r>
          </a:p>
          <a:p>
            <a:r>
              <a:rPr lang="en-US" smtClean="0">
                <a:solidFill>
                  <a:srgbClr val="641C21"/>
                </a:solidFill>
                <a:latin typeface="Times New Roman" pitchFamily="18" charset="0"/>
                <a:cs typeface="Times New Roman" pitchFamily="18" charset="0"/>
              </a:rPr>
              <a:t>is a pathway of cell death </a:t>
            </a:r>
            <a:r>
              <a:rPr lang="en-US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that is induced by a tightly regulated suicide program in which cells destined to die activate enzymes capable of degrading the cells own nuclear DNA and nuclear and cytoplasmic proteins.</a:t>
            </a:r>
          </a:p>
          <a:p>
            <a:r>
              <a:rPr lang="en-US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i="1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Causes of Apoptosis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8229600" cy="4267200"/>
          </a:xfrm>
        </p:spPr>
        <p:txBody>
          <a:bodyPr/>
          <a:lstStyle/>
          <a:p>
            <a:r>
              <a:rPr lang="en-US" smtClean="0">
                <a:solidFill>
                  <a:srgbClr val="641C21"/>
                </a:solidFill>
                <a:latin typeface="Times New Roman" pitchFamily="18" charset="0"/>
                <a:cs typeface="Times New Roman" pitchFamily="18" charset="0"/>
              </a:rPr>
              <a:t>serves to eliminate potentially harmful cells.</a:t>
            </a:r>
          </a:p>
          <a:p>
            <a:r>
              <a:rPr lang="en-US" smtClean="0">
                <a:solidFill>
                  <a:srgbClr val="641C21"/>
                </a:solidFill>
                <a:latin typeface="Times New Roman" pitchFamily="18" charset="0"/>
                <a:cs typeface="Times New Roman" pitchFamily="18" charset="0"/>
              </a:rPr>
              <a:t>cells that have outlived their usefulness.</a:t>
            </a:r>
          </a:p>
          <a:p>
            <a:r>
              <a:rPr lang="en-US" smtClean="0">
                <a:solidFill>
                  <a:srgbClr val="641C21"/>
                </a:solidFill>
                <a:latin typeface="Times New Roman" pitchFamily="18" charset="0"/>
                <a:cs typeface="Times New Roman" pitchFamily="18" charset="0"/>
              </a:rPr>
              <a:t>the irrepairably damaged cell is eliminated.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Mechanisms of Apoptosis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>
          <a:xfrm>
            <a:off x="0" y="1828800"/>
            <a:ext cx="8915400" cy="5029200"/>
          </a:xfrm>
        </p:spPr>
        <p:txBody>
          <a:bodyPr/>
          <a:lstStyle/>
          <a:p>
            <a:r>
              <a:rPr lang="en-US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an active enzymatic process in which nucleoproteins are broken down and then the cell is fragmented.</a:t>
            </a:r>
          </a:p>
          <a:p>
            <a:r>
              <a:rPr lang="en-US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The fundamental event -  activation of enzymes called </a:t>
            </a:r>
            <a:r>
              <a:rPr lang="en-US" b="1" i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caspases</a:t>
            </a:r>
            <a:r>
              <a:rPr lang="en-US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641C21"/>
                </a:solidFill>
                <a:latin typeface="Times New Roman" pitchFamily="18" charset="0"/>
                <a:cs typeface="Times New Roman" pitchFamily="18" charset="0"/>
              </a:rPr>
              <a:t>Important enzymes of apoptosis</a:t>
            </a:r>
          </a:p>
        </p:txBody>
      </p:sp>
      <p:sp>
        <p:nvSpPr>
          <p:cNvPr id="6147" name="Content Placeholder 2"/>
          <p:cNvSpPr>
            <a:spLocks noGrp="1"/>
          </p:cNvSpPr>
          <p:nvPr>
            <p:ph idx="1"/>
          </p:nvPr>
        </p:nvSpPr>
        <p:spPr>
          <a:xfrm>
            <a:off x="463550" y="1847850"/>
            <a:ext cx="8497888" cy="5010150"/>
          </a:xfrm>
        </p:spPr>
        <p:txBody>
          <a:bodyPr/>
          <a:lstStyle/>
          <a:p>
            <a:r>
              <a:rPr lang="en-US" smtClean="0">
                <a:solidFill>
                  <a:srgbClr val="641C21"/>
                </a:solidFill>
                <a:latin typeface="Times New Roman" pitchFamily="18" charset="0"/>
                <a:cs typeface="Times New Roman" pitchFamily="18" charset="0"/>
              </a:rPr>
              <a:t>Caspases </a:t>
            </a:r>
          </a:p>
          <a:p>
            <a:r>
              <a:rPr lang="en-US" smtClean="0">
                <a:solidFill>
                  <a:srgbClr val="641C21"/>
                </a:solidFill>
                <a:latin typeface="Times New Roman" pitchFamily="18" charset="0"/>
                <a:cs typeface="Times New Roman" pitchFamily="18" charset="0"/>
              </a:rPr>
              <a:t>Ca 2+ dependent endonucleases </a:t>
            </a:r>
          </a:p>
          <a:p>
            <a:r>
              <a:rPr lang="en-US" smtClean="0">
                <a:solidFill>
                  <a:srgbClr val="641C21"/>
                </a:solidFill>
                <a:latin typeface="Times New Roman" pitchFamily="18" charset="0"/>
                <a:cs typeface="Times New Roman" pitchFamily="18" charset="0"/>
              </a:rPr>
              <a:t>Mg 2+ dependent endonucleases </a:t>
            </a:r>
          </a:p>
          <a:p>
            <a:r>
              <a:rPr lang="en-US" smtClean="0">
                <a:solidFill>
                  <a:srgbClr val="641C21"/>
                </a:solidFill>
                <a:latin typeface="Times New Roman" pitchFamily="18" charset="0"/>
                <a:cs typeface="Times New Roman" pitchFamily="18" charset="0"/>
              </a:rPr>
              <a:t>Regulation of apoptosis - mediated by a number of genes and their products </a:t>
            </a:r>
          </a:p>
          <a:p>
            <a:pPr lvl="1"/>
            <a:r>
              <a:rPr lang="en-US" smtClean="0">
                <a:solidFill>
                  <a:srgbClr val="641C21"/>
                </a:solidFill>
                <a:latin typeface="Times New Roman" pitchFamily="18" charset="0"/>
                <a:cs typeface="Times New Roman" pitchFamily="18" charset="0"/>
              </a:rPr>
              <a:t> bcl-2 gene inhibits apoptosis </a:t>
            </a:r>
          </a:p>
          <a:p>
            <a:pPr lvl="1"/>
            <a:r>
              <a:rPr lang="en-US" smtClean="0">
                <a:solidFill>
                  <a:srgbClr val="641C21"/>
                </a:solidFill>
                <a:latin typeface="Times New Roman" pitchFamily="18" charset="0"/>
                <a:cs typeface="Times New Roman" pitchFamily="18" charset="0"/>
              </a:rPr>
              <a:t>bax genes facilitates apoptosis </a:t>
            </a:r>
          </a:p>
          <a:p>
            <a:pPr lvl="1"/>
            <a:r>
              <a:rPr lang="en-US" smtClean="0">
                <a:solidFill>
                  <a:srgbClr val="641C21"/>
                </a:solidFill>
                <a:latin typeface="Times New Roman" pitchFamily="18" charset="0"/>
                <a:cs typeface="Times New Roman" pitchFamily="18" charset="0"/>
              </a:rPr>
              <a:t> p 53 facilitates apoptosis by inhibiting bcl 2 and promoting bax genes.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641C21"/>
                </a:solidFill>
              </a:rPr>
              <a:t>Mechanism of Apoptosis</a:t>
            </a:r>
          </a:p>
        </p:txBody>
      </p:sp>
      <p:sp>
        <p:nvSpPr>
          <p:cNvPr id="717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Two distinct pathways converge on caspase activation.</a:t>
            </a:r>
            <a:endParaRPr lang="en-US" i="1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n-US" i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      - mitochondrial pathway</a:t>
            </a:r>
          </a:p>
          <a:p>
            <a:pPr>
              <a:buFont typeface="Wingdings" pitchFamily="2" charset="2"/>
              <a:buNone/>
            </a:pPr>
            <a:r>
              <a:rPr lang="en-US" i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      - death receptor pathway.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Mitochondrial pathw</a:t>
            </a:r>
            <a:r>
              <a:rPr lang="en-US" i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ay</a:t>
            </a:r>
            <a:endParaRPr lang="en-US" smtClean="0"/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Intrinsic pathway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/>
          <p:cNvSpPr>
            <a:spLocks noGrp="1"/>
          </p:cNvSpPr>
          <p:nvPr>
            <p:ph idx="1"/>
          </p:nvPr>
        </p:nvSpPr>
        <p:spPr>
          <a:xfrm>
            <a:off x="0" y="0"/>
            <a:ext cx="9144000" cy="68580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80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when cells are deprived of GF and trophic hormones, or exposed to agents that damage DNA, accumulation of  misfolded proteins</a:t>
            </a:r>
          </a:p>
          <a:p>
            <a:pPr algn="ctr">
              <a:buFont typeface="Wingdings" pitchFamily="2" charset="2"/>
              <a:buNone/>
            </a:pPr>
            <a:r>
              <a:rPr lang="en-US" sz="280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activate</a:t>
            </a:r>
          </a:p>
          <a:p>
            <a:pPr algn="ctr">
              <a:buFont typeface="Wingdings" pitchFamily="2" charset="2"/>
              <a:buNone/>
            </a:pPr>
            <a:r>
              <a:rPr lang="en-US" sz="280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           a group of sensors Bcl-2 family</a:t>
            </a:r>
          </a:p>
          <a:p>
            <a:pPr algn="ctr">
              <a:buFont typeface="Wingdings" pitchFamily="2" charset="2"/>
              <a:buNone/>
            </a:pPr>
            <a:r>
              <a:rPr lang="en-US" sz="280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activate</a:t>
            </a:r>
          </a:p>
          <a:p>
            <a:pPr algn="ctr">
              <a:buFont typeface="Wingdings" pitchFamily="2" charset="2"/>
              <a:buNone/>
            </a:pPr>
            <a:r>
              <a:rPr lang="en-US" sz="280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two pro-apoptotic members - Bax and Bak - dimerize, </a:t>
            </a:r>
          </a:p>
          <a:p>
            <a:pPr algn="ctr">
              <a:buFont typeface="Wingdings" pitchFamily="2" charset="2"/>
              <a:buNone/>
            </a:pPr>
            <a:r>
              <a:rPr lang="en-US" sz="280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</a:t>
            </a:r>
            <a:r>
              <a:rPr lang="en-US" sz="200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insert into mit.mem, pore formation</a:t>
            </a:r>
          </a:p>
          <a:p>
            <a:pPr algn="ctr">
              <a:buFont typeface="Wingdings" pitchFamily="2" charset="2"/>
              <a:buNone/>
            </a:pPr>
            <a:r>
              <a:rPr lang="en-US" sz="280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    cytochrome </a:t>
            </a:r>
            <a:r>
              <a:rPr lang="en-US" sz="2800" i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80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and other mitochondrial proteins</a:t>
            </a:r>
          </a:p>
          <a:p>
            <a:pPr algn="ctr">
              <a:buFont typeface="Wingdings" pitchFamily="2" charset="2"/>
              <a:buNone/>
            </a:pPr>
            <a:r>
              <a:rPr lang="en-US" sz="280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activates</a:t>
            </a:r>
          </a:p>
          <a:p>
            <a:pPr algn="ctr">
              <a:buFont typeface="Wingdings" pitchFamily="2" charset="2"/>
              <a:buNone/>
            </a:pPr>
            <a:r>
              <a:rPr lang="en-US" sz="280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caspase-9, block the activities of caspase antagonists </a:t>
            </a:r>
          </a:p>
          <a:p>
            <a:pPr algn="ctr">
              <a:buFont typeface="Wingdings" pitchFamily="2" charset="2"/>
              <a:buNone/>
            </a:pPr>
            <a:r>
              <a:rPr lang="en-US" sz="280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activation</a:t>
            </a:r>
          </a:p>
          <a:p>
            <a:pPr algn="ctr">
              <a:buFont typeface="Wingdings" pitchFamily="2" charset="2"/>
              <a:buNone/>
            </a:pPr>
            <a:r>
              <a:rPr lang="en-US" sz="280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caspase cascade </a:t>
            </a:r>
          </a:p>
          <a:p>
            <a:pPr algn="ctr">
              <a:lnSpc>
                <a:spcPct val="150000"/>
              </a:lnSpc>
              <a:buFont typeface="Wingdings" pitchFamily="2" charset="2"/>
              <a:buNone/>
            </a:pPr>
            <a:r>
              <a:rPr lang="en-US" sz="280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                        leading to nuclear fragmentation</a:t>
            </a:r>
          </a:p>
        </p:txBody>
      </p:sp>
      <p:sp>
        <p:nvSpPr>
          <p:cNvPr id="9219" name="Down Arrow 3"/>
          <p:cNvSpPr>
            <a:spLocks noChangeArrowheads="1"/>
          </p:cNvSpPr>
          <p:nvPr/>
        </p:nvSpPr>
        <p:spPr bwMode="auto">
          <a:xfrm>
            <a:off x="4414838" y="849313"/>
            <a:ext cx="47625" cy="609600"/>
          </a:xfrm>
          <a:prstGeom prst="downArrow">
            <a:avLst>
              <a:gd name="adj1" fmla="val 50000"/>
              <a:gd name="adj2" fmla="val 49956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0" name="Down Arrow 4"/>
          <p:cNvSpPr>
            <a:spLocks noChangeArrowheads="1"/>
          </p:cNvSpPr>
          <p:nvPr/>
        </p:nvSpPr>
        <p:spPr bwMode="auto">
          <a:xfrm>
            <a:off x="4437063" y="1724025"/>
            <a:ext cx="76200" cy="6096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1" name="Down Arrow 5"/>
          <p:cNvSpPr>
            <a:spLocks noChangeArrowheads="1"/>
          </p:cNvSpPr>
          <p:nvPr/>
        </p:nvSpPr>
        <p:spPr bwMode="auto">
          <a:xfrm>
            <a:off x="4402138" y="2855913"/>
            <a:ext cx="76200" cy="4572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2" name="Down Arrow 6"/>
          <p:cNvSpPr>
            <a:spLocks noChangeArrowheads="1"/>
          </p:cNvSpPr>
          <p:nvPr/>
        </p:nvSpPr>
        <p:spPr bwMode="auto">
          <a:xfrm>
            <a:off x="4449763" y="3817938"/>
            <a:ext cx="46037" cy="381000"/>
          </a:xfrm>
          <a:prstGeom prst="downArrow">
            <a:avLst>
              <a:gd name="adj1" fmla="val 50000"/>
              <a:gd name="adj2" fmla="val 49656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3" name="Down Arrow 7"/>
          <p:cNvSpPr>
            <a:spLocks noChangeArrowheads="1"/>
          </p:cNvSpPr>
          <p:nvPr/>
        </p:nvSpPr>
        <p:spPr bwMode="auto">
          <a:xfrm>
            <a:off x="4411663" y="4767263"/>
            <a:ext cx="76200" cy="3810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4" name="Down Arrow 8"/>
          <p:cNvSpPr>
            <a:spLocks noChangeArrowheads="1"/>
          </p:cNvSpPr>
          <p:nvPr/>
        </p:nvSpPr>
        <p:spPr bwMode="auto">
          <a:xfrm>
            <a:off x="4445000" y="5689600"/>
            <a:ext cx="46038" cy="228600"/>
          </a:xfrm>
          <a:prstGeom prst="downArrow">
            <a:avLst>
              <a:gd name="adj1" fmla="val 50000"/>
              <a:gd name="adj2" fmla="val 49655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The Death Receptor (Extrinsic) </a:t>
            </a:r>
            <a:r>
              <a:rPr lang="en-US" i="1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pathway</a:t>
            </a:r>
            <a:endParaRPr lang="en-US" smtClean="0"/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Fas ligand/receptor interactions </a:t>
            </a:r>
          </a:p>
          <a:p>
            <a:r>
              <a:rPr lang="en-US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  Prototypic death receptors Fas (CD95) - type-II transmembrane protein that belongs to the TNF family.</a:t>
            </a:r>
          </a:p>
          <a:p>
            <a:r>
              <a:rPr lang="en-US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activated T lymphocytes.  Express  Fas-ligand (FasL) a membrane protein </a:t>
            </a:r>
          </a:p>
          <a:p>
            <a:endParaRPr lang="en-US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389</Words>
  <Application>Microsoft Office PowerPoint</Application>
  <PresentationFormat>On-screen Show (4:3)</PresentationFormat>
  <Paragraphs>66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Solstice</vt:lpstr>
      <vt:lpstr>CELL INJURY   - APOPTOSIS</vt:lpstr>
      <vt:lpstr>APOPTOSIS</vt:lpstr>
      <vt:lpstr>Causes of Apoptosis</vt:lpstr>
      <vt:lpstr>Mechanisms of Apoptosis</vt:lpstr>
      <vt:lpstr>Important enzymes of apoptosis</vt:lpstr>
      <vt:lpstr>Mechanism of Apoptosis</vt:lpstr>
      <vt:lpstr>Mitochondrial pathway</vt:lpstr>
      <vt:lpstr>Slide 8</vt:lpstr>
      <vt:lpstr>The Death Receptor (Extrinsic) pathway</vt:lpstr>
      <vt:lpstr>The Death Receptor (Extrinsic) pathway</vt:lpstr>
      <vt:lpstr>Mechanisms of apoptosis.</vt:lpstr>
      <vt:lpstr>Morphology of Apoptosis</vt:lpstr>
      <vt:lpstr>Morphology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New</dc:creator>
  <cp:lastModifiedBy>New</cp:lastModifiedBy>
  <cp:revision>2</cp:revision>
  <dcterms:created xsi:type="dcterms:W3CDTF">2024-01-14T06:59:24Z</dcterms:created>
  <dcterms:modified xsi:type="dcterms:W3CDTF">2024-01-14T07:01:23Z</dcterms:modified>
</cp:coreProperties>
</file>